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5143500" cy="9144000"/>
  <p:embeddedFontLst>
    <p:embeddedFont>
      <p:font typeface="Noto Sans" panose="020B0502040504020204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5" name="Google Shape;5;n"/>
          <p:cNvSpPr txBox="1"/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6" name="Google Shape;6;n"/>
          <p:cNvSpPr txBox="1"/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/>
              <a:buNone/>
              <a:defRPr sz="1400" b="0" i="0" u="none" strike="noStrike" cap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/>
              <a:buNone/>
              <a:defRPr sz="1400" b="0" i="0" u="none" strike="noStrike" cap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 panose="02020603050405020304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fld>
            <a:endParaRPr sz="14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type="sldImg" idx="2"/>
          </p:nvPr>
        </p:nvSpPr>
        <p:spPr>
          <a:xfrm>
            <a:off x="685800" y="1143000"/>
            <a:ext cx="5485680" cy="30855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1:notes"/>
          <p:cNvSpPr txBox="1"/>
          <p:nvPr>
            <p:ph type="body" idx="1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1:notes"/>
          <p:cNvSpPr txBox="1"/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/>
          <p:nvPr>
            <p:ph type="sldImg" idx="2"/>
          </p:nvPr>
        </p:nvSpPr>
        <p:spPr>
          <a:xfrm>
            <a:off x="685800" y="1143000"/>
            <a:ext cx="5485680" cy="30855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2:notes"/>
          <p:cNvSpPr txBox="1"/>
          <p:nvPr>
            <p:ph type="body" idx="1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:notes"/>
          <p:cNvSpPr txBox="1"/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type="sldImg" idx="2"/>
          </p:nvPr>
        </p:nvSpPr>
        <p:spPr>
          <a:xfrm>
            <a:off x="685800" y="1143000"/>
            <a:ext cx="5485680" cy="30855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3:notes"/>
          <p:cNvSpPr txBox="1"/>
          <p:nvPr>
            <p:ph type="body" idx="1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3:notes"/>
          <p:cNvSpPr txBox="1"/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type="sldImg" idx="2"/>
          </p:nvPr>
        </p:nvSpPr>
        <p:spPr>
          <a:xfrm>
            <a:off x="685800" y="1143000"/>
            <a:ext cx="5485680" cy="30855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4:notes"/>
          <p:cNvSpPr txBox="1"/>
          <p:nvPr>
            <p:ph type="body" idx="1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4:notes"/>
          <p:cNvSpPr txBox="1"/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type="sldImg" idx="2"/>
          </p:nvPr>
        </p:nvSpPr>
        <p:spPr>
          <a:xfrm>
            <a:off x="685800" y="1143000"/>
            <a:ext cx="5485680" cy="30855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5:notes"/>
          <p:cNvSpPr txBox="1"/>
          <p:nvPr>
            <p:ph type="body" idx="1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" name="Google Shape;148;p5:notes"/>
          <p:cNvSpPr txBox="1"/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/>
          <p:nvPr>
            <p:ph type="sldImg" idx="2"/>
          </p:nvPr>
        </p:nvSpPr>
        <p:spPr>
          <a:xfrm>
            <a:off x="685800" y="1143000"/>
            <a:ext cx="5485680" cy="30855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6:notes"/>
          <p:cNvSpPr txBox="1"/>
          <p:nvPr>
            <p:ph type="body" idx="1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" name="Google Shape;182;p6:notes"/>
          <p:cNvSpPr txBox="1"/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/>
          <p:nvPr>
            <p:ph type="sldImg" idx="2"/>
          </p:nvPr>
        </p:nvSpPr>
        <p:spPr>
          <a:xfrm>
            <a:off x="685800" y="1143000"/>
            <a:ext cx="5485680" cy="30855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7:notes"/>
          <p:cNvSpPr txBox="1"/>
          <p:nvPr>
            <p:ph type="body" idx="1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" name="Google Shape;226;p7:notes"/>
          <p:cNvSpPr txBox="1"/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/>
          <p:nvPr>
            <p:ph type="sldImg" idx="2"/>
          </p:nvPr>
        </p:nvSpPr>
        <p:spPr>
          <a:xfrm>
            <a:off x="685800" y="1143000"/>
            <a:ext cx="5485680" cy="30855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8:notes"/>
          <p:cNvSpPr txBox="1"/>
          <p:nvPr>
            <p:ph type="body" idx="1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8:notes"/>
          <p:cNvSpPr txBox="1"/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/>
          <p:nvPr>
            <p:ph type="sldImg" idx="2"/>
          </p:nvPr>
        </p:nvSpPr>
        <p:spPr>
          <a:xfrm>
            <a:off x="685800" y="1143000"/>
            <a:ext cx="5485680" cy="30855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9:notes"/>
          <p:cNvSpPr txBox="1"/>
          <p:nvPr>
            <p:ph type="body" idx="1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4" name="Google Shape;284;p9:notes"/>
          <p:cNvSpPr txBox="1"/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 Slide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matchingName="Title, Content over Content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matchingName="Title, 4 Content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Slide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, Content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itle, 2 Content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matchingName="Centered Text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matchingName="Title, 2 Content and Content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matchingName="Title Content and 2 Content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matchingName="Title, 2 Content over Content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7" Type="http://schemas.openxmlformats.org/officeDocument/2006/relationships/notesSlide" Target="../notesSlides/notesSlide4.xml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14.png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image" Target="../media/image13.png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7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image" Target="../media/image12.png"/><Relationship Id="rId10" Type="http://schemas.openxmlformats.org/officeDocument/2006/relationships/tags" Target="../tags/tag1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image" Target="../media/image23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4" Type="http://schemas.openxmlformats.org/officeDocument/2006/relationships/notesSlide" Target="../notesSlides/notesSlide7.xml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28.png"/><Relationship Id="rId21" Type="http://schemas.openxmlformats.org/officeDocument/2006/relationships/image" Target="../media/image27.png"/><Relationship Id="rId20" Type="http://schemas.openxmlformats.org/officeDocument/2006/relationships/image" Target="../media/image26.png"/><Relationship Id="rId2" Type="http://schemas.openxmlformats.org/officeDocument/2006/relationships/tags" Target="../tags/tag27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image" Target="../media/image25.png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image" Target="../media/image24.png"/><Relationship Id="rId10" Type="http://schemas.openxmlformats.org/officeDocument/2006/relationships/tags" Target="../tags/tag34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34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8" Type="http://schemas.openxmlformats.org/officeDocument/2006/relationships/notesSlide" Target="../notesSlides/notesSlide9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image" Target="../media/image36.png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descr="preencoded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3280" cy="514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preencoded.png"/>
          <p:cNvPicPr preferRelativeResize="0"/>
          <p:nvPr/>
        </p:nvPicPr>
        <p:blipFill rotWithShape="1">
          <a:blip r:embed="rId2">
            <a:alphaModFix amt="30000"/>
          </a:blip>
          <a:srcRect/>
          <a:stretch>
            <a:fillRect/>
          </a:stretch>
        </p:blipFill>
        <p:spPr>
          <a:xfrm>
            <a:off x="0" y="-21521"/>
            <a:ext cx="9143278" cy="514296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733699" y="655250"/>
            <a:ext cx="7853100" cy="1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Auditoría Integral de Seguridad Active Directory</a:t>
            </a:r>
            <a:endParaRPr sz="4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480452" y="2395463"/>
            <a:ext cx="47184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20" b="1" i="1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Proyecto Final de Ciberseguridad</a:t>
            </a:r>
            <a:endParaRPr sz="2320" b="1" i="1" u="none" strike="noStrike" cap="none">
              <a:solidFill>
                <a:srgbClr val="000000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160899" y="4628325"/>
            <a:ext cx="22602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Ilana Aminoff Ali</a:t>
            </a:r>
            <a:endParaRPr sz="205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3728004" y="2861812"/>
            <a:ext cx="18645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1" i="1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Tokio School</a:t>
            </a:r>
            <a:endParaRPr sz="2050" b="1" i="1" u="none" strike="noStrike" cap="none">
              <a:solidFill>
                <a:srgbClr val="000000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698950" y="4583473"/>
            <a:ext cx="21783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Octubre 2025</a:t>
            </a:r>
            <a:endParaRPr sz="1850" b="1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 descr="preencoded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3280" cy="548568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0" y="0"/>
            <a:ext cx="9143280" cy="61380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234950" y="152400"/>
            <a:ext cx="4419600" cy="30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Resumen Ejecutivo</a:t>
            </a:r>
            <a:endParaRPr sz="20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15"/>
          <p:cNvSpPr/>
          <p:nvPr>
            <p:custDataLst>
              <p:tags r:id="rId2"/>
            </p:custDataLst>
          </p:nvPr>
        </p:nvSpPr>
        <p:spPr>
          <a:xfrm>
            <a:off x="1538605" y="870585"/>
            <a:ext cx="244538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OBJETO Y ALCANCE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15"/>
          <p:cNvSpPr/>
          <p:nvPr>
            <p:custDataLst>
              <p:tags r:id="rId3"/>
            </p:custDataLst>
          </p:nvPr>
        </p:nvSpPr>
        <p:spPr>
          <a:xfrm>
            <a:off x="228600" y="1395000"/>
            <a:ext cx="4228560" cy="63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Auditoría técnica exhaustiva sobre el entorno central de Active Directory, infraestructura responsable de la gestión de identidades, permisos y acceso a información crítica en el ecosistema productivo de la organización.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15"/>
          <p:cNvSpPr/>
          <p:nvPr>
            <p:custDataLst>
              <p:tags r:id="rId4"/>
            </p:custDataLst>
          </p:nvPr>
        </p:nvSpPr>
        <p:spPr>
          <a:xfrm>
            <a:off x="1155065" y="2341880"/>
            <a:ext cx="309181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METODOLOGÍAS APLICADAS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15"/>
          <p:cNvSpPr/>
          <p:nvPr>
            <p:custDataLst>
              <p:tags r:id="rId5"/>
            </p:custDataLst>
          </p:nvPr>
        </p:nvSpPr>
        <p:spPr>
          <a:xfrm>
            <a:off x="228600" y="2866680"/>
            <a:ext cx="4228560" cy="63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Marcos de referencia internacionales (PTES, NIST CSF, CIS Controls v8, MITRE ATT&amp;CK), combinando herramientas especializadas (PingCastle, BloodHound, Nmap) y automatización avanzada mediante N8N.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15"/>
          <p:cNvSpPr/>
          <p:nvPr>
            <p:custDataLst>
              <p:tags r:id="rId6"/>
            </p:custDataLst>
          </p:nvPr>
        </p:nvSpPr>
        <p:spPr>
          <a:xfrm>
            <a:off x="1492250" y="3813810"/>
            <a:ext cx="24853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GRAVEDAD TÉCNICA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15"/>
          <p:cNvSpPr/>
          <p:nvPr>
            <p:custDataLst>
              <p:tags r:id="rId7"/>
            </p:custDataLst>
          </p:nvPr>
        </p:nvSpPr>
        <p:spPr>
          <a:xfrm>
            <a:off x="228600" y="4417920"/>
            <a:ext cx="422856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El entorno presentaba 27 vulnerabilidades críticas que permitían compromiso total en minutos, con múltiples vectores de ataque activos y ausencia de controles preventivos.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6" name="Google Shape;86;p15" descr="preencoded.png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729400" y="1978920"/>
            <a:ext cx="2142360" cy="214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 descr="preencoded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3280" cy="531432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>
            <a:off x="0" y="0"/>
            <a:ext cx="9143280" cy="61380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236855" y="152400"/>
            <a:ext cx="3806825" cy="30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Principales Hallazgos</a:t>
            </a:r>
            <a:endParaRPr sz="20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228600" y="843120"/>
            <a:ext cx="4228560" cy="118512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228600" y="843120"/>
            <a:ext cx="27720" cy="118512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7" name="Google Shape;97;p16" descr="preencoded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3080" y="1000080"/>
            <a:ext cx="1706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502560" y="982440"/>
            <a:ext cx="272628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Gestión de Credenciales Crítica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343080" y="1353240"/>
            <a:ext cx="399996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Políticas de contraseñas deficientes y ausencia de bloqueo tras intentos fallidos. Cuentas de administrador y servicios expuestas con gestión inadecuada.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228600" y="2257560"/>
            <a:ext cx="4228560" cy="118512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228600" y="2257560"/>
            <a:ext cx="27720" cy="118512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2" name="Google Shape;102;p16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43080" y="2414520"/>
            <a:ext cx="1922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529200" y="2396880"/>
            <a:ext cx="292428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Control de Acceso Comprometido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343080" y="2767680"/>
            <a:ext cx="399996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Credenciales administrativas visibles en descripciones de usuario. Configuraciones permisivas que habilitan movimiento lateral sin restricciones.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228600" y="3672000"/>
            <a:ext cx="4228560" cy="118512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228600" y="3672000"/>
            <a:ext cx="27720" cy="118512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7" name="Google Shape;107;p16" descr="preencoded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43080" y="3828960"/>
            <a:ext cx="21348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550080" y="3811320"/>
            <a:ext cx="200376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Supervisión Deficiente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43080" y="4182120"/>
            <a:ext cx="399996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Ausencia de monitoreo efectivo que impide detección temprana de accesos no autorizados y movimientos laterales en la red.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0" name="Google Shape;110;p16" descr="preencoded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729400" y="1185840"/>
            <a:ext cx="2142360" cy="214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4686480" y="3557520"/>
            <a:ext cx="4228560" cy="1185120"/>
          </a:xfrm>
          <a:prstGeom prst="rect">
            <a:avLst/>
          </a:prstGeom>
          <a:solidFill>
            <a:srgbClr val="0A2463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5600700" y="3696970"/>
            <a:ext cx="3020695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Exposición Operativa Crítica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4800600" y="4068000"/>
            <a:ext cx="399996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Un atacante puede tomar control total del entorno en menos de 5 minutos, acceder a información estratégica y paralizar operaciones clave.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preencoded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3280" cy="65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0" y="0"/>
            <a:ext cx="9143280" cy="61380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233045" y="152400"/>
            <a:ext cx="2556510" cy="30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Metodología</a:t>
            </a:r>
            <a:endParaRPr sz="20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" name="Google Shape;122;p17"/>
          <p:cNvSpPr/>
          <p:nvPr>
            <p:custDataLst>
              <p:tags r:id="rId2"/>
            </p:custDataLst>
          </p:nvPr>
        </p:nvSpPr>
        <p:spPr>
          <a:xfrm>
            <a:off x="228600" y="843280"/>
            <a:ext cx="4618990" cy="138557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Google Shape;123;p17"/>
          <p:cNvSpPr/>
          <p:nvPr>
            <p:custDataLst>
              <p:tags r:id="rId3"/>
            </p:custDataLst>
          </p:nvPr>
        </p:nvSpPr>
        <p:spPr>
          <a:xfrm>
            <a:off x="228600" y="843120"/>
            <a:ext cx="27720" cy="138528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4" name="Google Shape;124;p17" descr="preencoded.png"/>
          <p:cNvPicPr preferRelativeResize="0"/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314280" y="1100160"/>
            <a:ext cx="1706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>
            <p:custDataLst>
              <p:tags r:id="rId6"/>
            </p:custDataLst>
          </p:nvPr>
        </p:nvSpPr>
        <p:spPr>
          <a:xfrm>
            <a:off x="542925" y="979805"/>
            <a:ext cx="422656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PTES (Penetration Testing Execution Standard)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" name="Google Shape;126;p17"/>
          <p:cNvSpPr/>
          <p:nvPr>
            <p:custDataLst>
              <p:tags r:id="rId7"/>
            </p:custDataLst>
          </p:nvPr>
        </p:nvSpPr>
        <p:spPr>
          <a:xfrm>
            <a:off x="314280" y="1581840"/>
            <a:ext cx="405684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Estructura principal de fases para la ejecución de pruebas de penetración, desde el reconocimiento hasta la explotación y el reporte.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" name="Google Shape;127;p17"/>
          <p:cNvSpPr/>
          <p:nvPr>
            <p:custDataLst>
              <p:tags r:id="rId8"/>
            </p:custDataLst>
          </p:nvPr>
        </p:nvSpPr>
        <p:spPr>
          <a:xfrm>
            <a:off x="228600" y="2400480"/>
            <a:ext cx="4228560" cy="112788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" name="Google Shape;128;p17"/>
          <p:cNvSpPr/>
          <p:nvPr>
            <p:custDataLst>
              <p:tags r:id="rId9"/>
            </p:custDataLst>
          </p:nvPr>
        </p:nvSpPr>
        <p:spPr>
          <a:xfrm>
            <a:off x="228600" y="2400480"/>
            <a:ext cx="27720" cy="112788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9" name="Google Shape;129;p17" descr="preencoded.png"/>
          <p:cNvPicPr preferRelativeResize="0"/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314280" y="2529000"/>
            <a:ext cx="1706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/>
          <p:nvPr>
            <p:custDataLst>
              <p:tags r:id="rId12"/>
            </p:custDataLst>
          </p:nvPr>
        </p:nvSpPr>
        <p:spPr>
          <a:xfrm>
            <a:off x="467640" y="2511360"/>
            <a:ext cx="318780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NIST Cybersecurity Framework (CSF)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17"/>
          <p:cNvSpPr/>
          <p:nvPr>
            <p:custDataLst>
              <p:tags r:id="rId13"/>
            </p:custDataLst>
          </p:nvPr>
        </p:nvSpPr>
        <p:spPr>
          <a:xfrm>
            <a:off x="314280" y="2961720"/>
            <a:ext cx="4056840" cy="31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Lineamientos para identificar, proteger, detectar, responder y recuperar, alineando la auditoría con estándares empresariales.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" name="Google Shape;132;p17"/>
          <p:cNvSpPr/>
          <p:nvPr>
            <p:custDataLst>
              <p:tags r:id="rId14"/>
            </p:custDataLst>
          </p:nvPr>
        </p:nvSpPr>
        <p:spPr>
          <a:xfrm>
            <a:off x="228600" y="3700440"/>
            <a:ext cx="4228560" cy="112788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" name="Google Shape;133;p17"/>
          <p:cNvSpPr/>
          <p:nvPr>
            <p:custDataLst>
              <p:tags r:id="rId15"/>
            </p:custDataLst>
          </p:nvPr>
        </p:nvSpPr>
        <p:spPr>
          <a:xfrm>
            <a:off x="228600" y="3700440"/>
            <a:ext cx="27720" cy="112788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4" name="Google Shape;134;p17" descr="preencoded.png"/>
          <p:cNvPicPr preferRelativeResize="0"/>
          <p:nvPr>
            <p:custDataLst>
              <p:tags r:id="rId16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314280" y="3828960"/>
            <a:ext cx="1706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/>
          <p:nvPr>
            <p:custDataLst>
              <p:tags r:id="rId17"/>
            </p:custDataLst>
          </p:nvPr>
        </p:nvSpPr>
        <p:spPr>
          <a:xfrm>
            <a:off x="470880" y="3811320"/>
            <a:ext cx="251424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CIS Critical Security Controls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" name="Google Shape;136;p17"/>
          <p:cNvSpPr/>
          <p:nvPr>
            <p:custDataLst>
              <p:tags r:id="rId18"/>
            </p:custDataLst>
          </p:nvPr>
        </p:nvSpPr>
        <p:spPr>
          <a:xfrm>
            <a:off x="314280" y="4261680"/>
            <a:ext cx="4056840" cy="31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Priorización de medidas de seguridad técnicas, especialmente en la protección y endurecimiento de Active Directory.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" name="Google Shape;137;p17"/>
          <p:cNvSpPr/>
          <p:nvPr>
            <p:custDataLst>
              <p:tags r:id="rId19"/>
            </p:custDataLst>
          </p:nvPr>
        </p:nvSpPr>
        <p:spPr>
          <a:xfrm>
            <a:off x="228600" y="5000760"/>
            <a:ext cx="4228560" cy="112788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" name="Google Shape;138;p17"/>
          <p:cNvSpPr/>
          <p:nvPr>
            <p:custDataLst>
              <p:tags r:id="rId20"/>
            </p:custDataLst>
          </p:nvPr>
        </p:nvSpPr>
        <p:spPr>
          <a:xfrm>
            <a:off x="228600" y="5000760"/>
            <a:ext cx="27720" cy="112788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9" name="Google Shape;139;p17" descr="preencoded.png"/>
          <p:cNvPicPr preferRelativeResize="0"/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>
            <a:off x="314280" y="5129280"/>
            <a:ext cx="1922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/>
          <p:nvPr>
            <p:custDataLst>
              <p:tags r:id="rId23"/>
            </p:custDataLst>
          </p:nvPr>
        </p:nvSpPr>
        <p:spPr>
          <a:xfrm>
            <a:off x="512280" y="5111640"/>
            <a:ext cx="132120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MITRE ATT&amp;CK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" name="Google Shape;141;p17"/>
          <p:cNvSpPr/>
          <p:nvPr>
            <p:custDataLst>
              <p:tags r:id="rId24"/>
            </p:custDataLst>
          </p:nvPr>
        </p:nvSpPr>
        <p:spPr>
          <a:xfrm>
            <a:off x="314280" y="5482440"/>
            <a:ext cx="405684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Marco táctico y técnico para mapear las técnicas y procedimientos (TTPs) empleados durante la simulación de ataques.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2" name="Google Shape;142;p17" descr="preencoded.png"/>
          <p:cNvPicPr preferRelativeResize="0"/>
          <p:nvPr/>
        </p:nvPicPr>
        <p:blipFill rotWithShape="1">
          <a:blip r:embed="rId25"/>
          <a:srcRect/>
          <a:stretch>
            <a:fillRect/>
          </a:stretch>
        </p:blipFill>
        <p:spPr>
          <a:xfrm>
            <a:off x="5193360" y="1842840"/>
            <a:ext cx="3214080" cy="253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4686480" y="4832640"/>
            <a:ext cx="4228560" cy="806400"/>
          </a:xfrm>
          <a:prstGeom prst="rect">
            <a:avLst/>
          </a:prstGeom>
          <a:solidFill>
            <a:srgbClr val="0A2463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4686480" y="4885200"/>
            <a:ext cx="4228560" cy="70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075" tIns="136075" rIns="136075" bIns="13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1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"La integración de estos marcos permite cubrir tanto la visión operativa del pentesting como la alineación estratégica con políticas y controles de seguridad empresarial."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 descr="preencoded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36830" y="0"/>
            <a:ext cx="9143280" cy="569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/>
          <p:nvPr/>
        </p:nvSpPr>
        <p:spPr>
          <a:xfrm>
            <a:off x="0" y="0"/>
            <a:ext cx="9143280" cy="61380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236220" y="152400"/>
            <a:ext cx="3753485" cy="30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Entorno de Laboratorio</a:t>
            </a:r>
            <a:endParaRPr sz="20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1134110" y="870585"/>
            <a:ext cx="307403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Especificaciones del Entorno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228600" y="1285920"/>
            <a:ext cx="1662840" cy="38520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228600" y="1319040"/>
            <a:ext cx="16628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Elemento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1892160" y="1285920"/>
            <a:ext cx="2564640" cy="38520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1892160" y="1319040"/>
            <a:ext cx="25646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Descripción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228600" y="1671480"/>
            <a:ext cx="4228560" cy="388440"/>
          </a:xfrm>
          <a:prstGeom prst="rect">
            <a:avLst/>
          </a:prstGeom>
          <a:solidFill>
            <a:srgbClr val="D6E4F0">
              <a:alpha val="2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228600" y="1706040"/>
            <a:ext cx="16628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Dominio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1892160" y="1706040"/>
            <a:ext cx="25646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domain.local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228600" y="2097360"/>
            <a:ext cx="16628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Controlador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1892160" y="2097360"/>
            <a:ext cx="25646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WIN-B820FDLIP42.domain.local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228600" y="2453760"/>
            <a:ext cx="4228560" cy="392040"/>
          </a:xfrm>
          <a:prstGeom prst="rect">
            <a:avLst/>
          </a:prstGeom>
          <a:solidFill>
            <a:srgbClr val="D6E4F0">
              <a:alpha val="2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228600" y="2490120"/>
            <a:ext cx="16628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Sistema Operativo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1892160" y="2490120"/>
            <a:ext cx="25646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Windows Server 2019 Standard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228600" y="2883240"/>
            <a:ext cx="16628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Framework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1892160" y="2883240"/>
            <a:ext cx="25646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Vulnerable-AD (GitHub)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228600" y="3239640"/>
            <a:ext cx="4228560" cy="392040"/>
          </a:xfrm>
          <a:prstGeom prst="rect">
            <a:avLst/>
          </a:prstGeom>
          <a:solidFill>
            <a:srgbClr val="D6E4F0">
              <a:alpha val="2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228600" y="3276000"/>
            <a:ext cx="16628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Usuarios de Prueba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1892160" y="3276000"/>
            <a:ext cx="25646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103 cuentas generadas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228600" y="3669120"/>
            <a:ext cx="16628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Cliente Pentesting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1892160" y="3669120"/>
            <a:ext cx="2564640" cy="3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80275" rIns="102225" bIns="80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Kali Linux 2025.2 Rolling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1063625" y="4285615"/>
            <a:ext cx="322008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Consideraciones de Seguridad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704880" y="4728240"/>
            <a:ext cx="344664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1F2937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Comunicación a través de interfaz Host-only (192.168.37.0/24)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705145" y="5020565"/>
            <a:ext cx="312480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1F2937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Entorno completamente aislado de redes de producción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705145" y="5380475"/>
            <a:ext cx="285048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1F2937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Snapshots limpios para garantizar reproducibilidad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7" name="Google Shape;177;p18" descr="preencoded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014800" y="1833120"/>
            <a:ext cx="3571200" cy="234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/>
          <p:nvPr/>
        </p:nvSpPr>
        <p:spPr>
          <a:xfrm>
            <a:off x="4932045" y="4300220"/>
            <a:ext cx="3556000" cy="33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1" i="1" u="none" strike="noStrike" cap="none">
                <a:solidFill>
                  <a:srgbClr val="1E5F8C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Diagrama de red del laboratorio controlado </a:t>
            </a:r>
            <a:endParaRPr lang="en-US" sz="940" b="1" i="1" u="none" strike="noStrike" cap="none">
              <a:solidFill>
                <a:srgbClr val="1E5F8C"/>
              </a:solidFill>
              <a:latin typeface="Noto Sans" panose="020B0502040504020204"/>
              <a:ea typeface="Noto Sans" panose="020B0502040504020204"/>
              <a:cs typeface="Noto Sans" panose="020B0502040504020204"/>
              <a:sym typeface="Noto Sans" panose="020B0502040504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1" i="1" u="none" strike="noStrike" cap="none">
                <a:solidFill>
                  <a:srgbClr val="1E5F8C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para pruebas de auditoría</a:t>
            </a:r>
            <a:endParaRPr lang="en-US" sz="940" b="1" i="1" u="none" strike="noStrike" cap="none">
              <a:solidFill>
                <a:srgbClr val="1E5F8C"/>
              </a:solidFill>
              <a:latin typeface="Noto Sans" panose="020B0502040504020204"/>
              <a:ea typeface="Noto Sans" panose="020B0502040504020204"/>
              <a:cs typeface="Noto Sans" panose="020B0502040504020204"/>
              <a:sym typeface="Noto Sans" panose="020B0502040504020204"/>
            </a:endParaRPr>
          </a:p>
        </p:txBody>
      </p:sp>
      <p:pic>
        <p:nvPicPr>
          <p:cNvPr id="276" name="Google Shape;276;p21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5620" y="4730615"/>
            <a:ext cx="113760" cy="11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" name="Google Shape;276;p21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5620" y="4945880"/>
            <a:ext cx="113760" cy="11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76;p21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5620" y="5304655"/>
            <a:ext cx="113760" cy="11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 descr="preencoded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3280" cy="558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/>
          <p:nvPr/>
        </p:nvSpPr>
        <p:spPr>
          <a:xfrm>
            <a:off x="0" y="0"/>
            <a:ext cx="9143280" cy="61380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242570" y="152400"/>
            <a:ext cx="4615180" cy="30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Vulnerabilidades Identificadas</a:t>
            </a:r>
            <a:endParaRPr sz="20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1281430" y="870585"/>
            <a:ext cx="251142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Vulnerabilidades Críticas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228600" y="1285920"/>
            <a:ext cx="4228560" cy="30636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228600" y="1285920"/>
            <a:ext cx="20880" cy="30636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0" name="Google Shape;190;p19" descr="preencoded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85840" y="1375200"/>
            <a:ext cx="127800" cy="1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/>
          <p:nvPr/>
        </p:nvSpPr>
        <p:spPr>
          <a:xfrm>
            <a:off x="553320" y="1367280"/>
            <a:ext cx="274392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AS-REP Roasting - Sin Preautenticación Kerberos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228600" y="1650240"/>
            <a:ext cx="4228560" cy="30636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228600" y="1650240"/>
            <a:ext cx="20880" cy="30636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4" name="Google Shape;194;p19" descr="preencoded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85840" y="1739520"/>
            <a:ext cx="127800" cy="1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/>
          <p:nvPr/>
        </p:nvSpPr>
        <p:spPr>
          <a:xfrm>
            <a:off x="516240" y="1731600"/>
            <a:ext cx="183420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Kerberoasting - SPNs Expuestos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228600" y="2014560"/>
            <a:ext cx="4228560" cy="30636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228600" y="2014560"/>
            <a:ext cx="20880" cy="30636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8" name="Google Shape;198;p19" descr="preencoded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85840" y="2103840"/>
            <a:ext cx="127800" cy="1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/>
          <p:nvPr/>
        </p:nvSpPr>
        <p:spPr>
          <a:xfrm>
            <a:off x="557640" y="2095920"/>
            <a:ext cx="285372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Políticas de Contraseñas Extremadamente Débiles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228600" y="2378880"/>
            <a:ext cx="4228560" cy="30636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19"/>
          <p:cNvSpPr/>
          <p:nvPr/>
        </p:nvSpPr>
        <p:spPr>
          <a:xfrm>
            <a:off x="228600" y="2378880"/>
            <a:ext cx="20880" cy="30636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2" name="Google Shape;202;p19" descr="preencoded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85840" y="2468160"/>
            <a:ext cx="127800" cy="1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/>
          <p:nvPr/>
        </p:nvSpPr>
        <p:spPr>
          <a:xfrm>
            <a:off x="518400" y="2460240"/>
            <a:ext cx="191340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Acceso LDAP Anónimo Habilitado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228600" y="2743200"/>
            <a:ext cx="4228560" cy="30636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228600" y="2743200"/>
            <a:ext cx="20880" cy="30636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6" name="Google Shape;206;p19" descr="preencoded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85840" y="2832480"/>
            <a:ext cx="127800" cy="1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9"/>
          <p:cNvSpPr/>
          <p:nvPr/>
        </p:nvSpPr>
        <p:spPr>
          <a:xfrm>
            <a:off x="538200" y="2824560"/>
            <a:ext cx="234180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Credenciales Expuestas en Descripciones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885190" y="3249930"/>
            <a:ext cx="332105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Vulnerabilidades de Alta Prioridad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228600" y="3664800"/>
            <a:ext cx="4228560" cy="30636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228600" y="3664800"/>
            <a:ext cx="20880" cy="30636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1" name="Google Shape;211;p19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5840" y="3754080"/>
            <a:ext cx="127800" cy="1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/>
          <p:nvPr/>
        </p:nvSpPr>
        <p:spPr>
          <a:xfrm>
            <a:off x="513000" y="3746160"/>
            <a:ext cx="181440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SMB Message Signing Opcional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228600" y="4029120"/>
            <a:ext cx="4228560" cy="30636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228600" y="4029120"/>
            <a:ext cx="20880" cy="30636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5" name="Google Shape;215;p19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5840" y="4118400"/>
            <a:ext cx="127800" cy="1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/>
          <p:nvPr/>
        </p:nvSpPr>
        <p:spPr>
          <a:xfrm>
            <a:off x="537480" y="4110480"/>
            <a:ext cx="236160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Protocolo Autenticación Legacy (NTLMv1)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228600" y="4393440"/>
            <a:ext cx="4228560" cy="30636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228600" y="4393440"/>
            <a:ext cx="20880" cy="30636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9" name="Google Shape;219;p19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5840" y="4482720"/>
            <a:ext cx="127800" cy="1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/>
          <p:nvPr/>
        </p:nvSpPr>
        <p:spPr>
          <a:xfrm>
            <a:off x="525960" y="4474800"/>
            <a:ext cx="208728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Configuraciones Kerberos Inseguras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21" name="Google Shape;221;p19" descr="preencoded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93360" y="1069200"/>
            <a:ext cx="3214080" cy="16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 descr="preencoded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686480" y="3214800"/>
            <a:ext cx="4228560" cy="214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0" descr="preencoded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3280" cy="558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0"/>
          <p:cNvSpPr/>
          <p:nvPr/>
        </p:nvSpPr>
        <p:spPr>
          <a:xfrm>
            <a:off x="0" y="0"/>
            <a:ext cx="9143280" cy="61380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235800" y="152640"/>
            <a:ext cx="2658960" cy="30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Plan de Remediación</a:t>
            </a:r>
            <a:endParaRPr sz="20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781920" y="870840"/>
            <a:ext cx="3121920" cy="27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8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Estrategia de Remediación por Fases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2" name="Google Shape;232;p20"/>
          <p:cNvSpPr/>
          <p:nvPr>
            <p:custDataLst>
              <p:tags r:id="rId2"/>
            </p:custDataLst>
          </p:nvPr>
        </p:nvSpPr>
        <p:spPr>
          <a:xfrm>
            <a:off x="228600" y="1285920"/>
            <a:ext cx="4228560" cy="82800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" name="Google Shape;233;p20"/>
          <p:cNvSpPr/>
          <p:nvPr>
            <p:custDataLst>
              <p:tags r:id="rId3"/>
            </p:custDataLst>
          </p:nvPr>
        </p:nvSpPr>
        <p:spPr>
          <a:xfrm>
            <a:off x="228600" y="1285920"/>
            <a:ext cx="27720" cy="82800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4" name="Google Shape;234;p20" descr="preencoded.png"/>
          <p:cNvPicPr preferRelativeResize="0"/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314280" y="1407240"/>
            <a:ext cx="142200" cy="1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/>
          <p:nvPr>
            <p:custDataLst>
              <p:tags r:id="rId6"/>
            </p:custDataLst>
          </p:nvPr>
        </p:nvSpPr>
        <p:spPr>
          <a:xfrm>
            <a:off x="518760" y="1398240"/>
            <a:ext cx="1609920" cy="15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Fase 1: Crítica (0-7 días)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6" name="Google Shape;236;p20"/>
          <p:cNvSpPr/>
          <p:nvPr>
            <p:custDataLst>
              <p:tags r:id="rId7"/>
            </p:custDataLst>
          </p:nvPr>
        </p:nvSpPr>
        <p:spPr>
          <a:xfrm>
            <a:off x="314280" y="1692000"/>
            <a:ext cx="4056840" cy="28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Control total del dominio, mitigación de escalada de privilegios directa y exposición masiva de credenciales.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" name="Google Shape;237;p20"/>
          <p:cNvSpPr/>
          <p:nvPr>
            <p:custDataLst>
              <p:tags r:id="rId8"/>
            </p:custDataLst>
          </p:nvPr>
        </p:nvSpPr>
        <p:spPr>
          <a:xfrm>
            <a:off x="228600" y="2286000"/>
            <a:ext cx="4228560" cy="82800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" name="Google Shape;238;p20"/>
          <p:cNvSpPr/>
          <p:nvPr>
            <p:custDataLst>
              <p:tags r:id="rId9"/>
            </p:custDataLst>
          </p:nvPr>
        </p:nvSpPr>
        <p:spPr>
          <a:xfrm>
            <a:off x="228600" y="2286000"/>
            <a:ext cx="27720" cy="82800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9" name="Google Shape;239;p20" descr="preencoded.png"/>
          <p:cNvPicPr preferRelativeResize="0"/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314280" y="2407320"/>
            <a:ext cx="124200" cy="1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0"/>
          <p:cNvSpPr/>
          <p:nvPr>
            <p:custDataLst>
              <p:tags r:id="rId12"/>
            </p:custDataLst>
          </p:nvPr>
        </p:nvSpPr>
        <p:spPr>
          <a:xfrm>
            <a:off x="515520" y="2398320"/>
            <a:ext cx="2175480" cy="15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Fase 2: Alta Prioridad (8-30 días)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1" name="Google Shape;241;p20"/>
          <p:cNvSpPr/>
          <p:nvPr>
            <p:custDataLst>
              <p:tags r:id="rId13"/>
            </p:custDataLst>
          </p:nvPr>
        </p:nvSpPr>
        <p:spPr>
          <a:xfrm>
            <a:off x="314280" y="2692080"/>
            <a:ext cx="4056840" cy="28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Persistencia avanzada, escalada de privilegios moderada y exposición de credenciales moderada.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2" name="Google Shape;242;p20"/>
          <p:cNvSpPr/>
          <p:nvPr>
            <p:custDataLst>
              <p:tags r:id="rId14"/>
            </p:custDataLst>
          </p:nvPr>
        </p:nvSpPr>
        <p:spPr>
          <a:xfrm>
            <a:off x="228600" y="3286080"/>
            <a:ext cx="4228560" cy="82800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3" name="Google Shape;243;p20"/>
          <p:cNvSpPr/>
          <p:nvPr>
            <p:custDataLst>
              <p:tags r:id="rId15"/>
            </p:custDataLst>
          </p:nvPr>
        </p:nvSpPr>
        <p:spPr>
          <a:xfrm>
            <a:off x="228600" y="3286080"/>
            <a:ext cx="27720" cy="82800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4" name="Google Shape;244;p20" descr="preencoded.png"/>
          <p:cNvPicPr preferRelativeResize="0"/>
          <p:nvPr>
            <p:custDataLst>
              <p:tags r:id="rId16"/>
            </p:custDataLst>
          </p:nvPr>
        </p:nvPicPr>
        <p:blipFill rotWithShape="1">
          <a:blip r:embed="rId17"/>
          <a:srcRect/>
          <a:stretch>
            <a:fillRect/>
          </a:stretch>
        </p:blipFill>
        <p:spPr>
          <a:xfrm>
            <a:off x="314280" y="3407400"/>
            <a:ext cx="142200" cy="1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0"/>
          <p:cNvSpPr/>
          <p:nvPr>
            <p:custDataLst>
              <p:tags r:id="rId18"/>
            </p:custDataLst>
          </p:nvPr>
        </p:nvSpPr>
        <p:spPr>
          <a:xfrm>
            <a:off x="543600" y="3398400"/>
            <a:ext cx="2388600" cy="15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Fase 3: Media Prioridad (30-90 días)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" name="Google Shape;246;p20"/>
          <p:cNvSpPr/>
          <p:nvPr>
            <p:custDataLst>
              <p:tags r:id="rId19"/>
            </p:custDataLst>
          </p:nvPr>
        </p:nvSpPr>
        <p:spPr>
          <a:xfrm>
            <a:off x="314280" y="3763800"/>
            <a:ext cx="405684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Endurecimiento defensivo, configuraciones de red y servicios expuestos.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" name="Google Shape;247;p20"/>
          <p:cNvSpPr/>
          <p:nvPr/>
        </p:nvSpPr>
        <p:spPr>
          <a:xfrm>
            <a:off x="228600" y="4286160"/>
            <a:ext cx="4228560" cy="635040"/>
          </a:xfrm>
          <a:prstGeom prst="rect">
            <a:avLst/>
          </a:prstGeom>
          <a:solidFill>
            <a:srgbClr val="3E92CC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228600" y="4286160"/>
            <a:ext cx="27720" cy="635040"/>
          </a:xfrm>
          <a:prstGeom prst="rect">
            <a:avLst/>
          </a:prstGeom>
          <a:solidFill>
            <a:srgbClr val="3E92C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9" name="Google Shape;249;p20" descr="preencoded.png"/>
          <p:cNvPicPr preferRelativeResize="0"/>
          <p:nvPr/>
        </p:nvPicPr>
        <p:blipFill rotWithShape="1">
          <a:blip r:embed="rId20"/>
          <a:srcRect/>
          <a:stretch>
            <a:fillRect/>
          </a:stretch>
        </p:blipFill>
        <p:spPr>
          <a:xfrm>
            <a:off x="314280" y="4407840"/>
            <a:ext cx="142200" cy="1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0"/>
          <p:cNvSpPr/>
          <p:nvPr/>
        </p:nvSpPr>
        <p:spPr>
          <a:xfrm>
            <a:off x="534600" y="4398480"/>
            <a:ext cx="2152440" cy="15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Fase 4: Baja Prioridad (90+ días)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314635" y="4692165"/>
            <a:ext cx="2889000" cy="14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Optimizaciones finales y mejoras de configuración. </a:t>
            </a:r>
            <a:endParaRPr sz="9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52" name="Google Shape;252;p20" descr="preencoded.png"/>
          <p:cNvPicPr preferRelativeResize="0"/>
          <p:nvPr/>
        </p:nvPicPr>
        <p:blipFill rotWithShape="1">
          <a:blip r:embed="rId21"/>
          <a:srcRect/>
          <a:stretch>
            <a:fillRect/>
          </a:stretch>
        </p:blipFill>
        <p:spPr>
          <a:xfrm>
            <a:off x="5729400" y="843120"/>
            <a:ext cx="2142360" cy="214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 descr="preencoded.png"/>
          <p:cNvPicPr preferRelativeResize="0"/>
          <p:nvPr/>
        </p:nvPicPr>
        <p:blipFill rotWithShape="1">
          <a:blip r:embed="rId22"/>
          <a:srcRect/>
          <a:stretch>
            <a:fillRect/>
          </a:stretch>
        </p:blipFill>
        <p:spPr>
          <a:xfrm>
            <a:off x="4686480" y="3214800"/>
            <a:ext cx="4228560" cy="214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1" descr="preencoded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3280" cy="58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/>
          <p:nvPr/>
        </p:nvSpPr>
        <p:spPr>
          <a:xfrm>
            <a:off x="0" y="0"/>
            <a:ext cx="9143280" cy="613800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236855" y="152400"/>
            <a:ext cx="3920490" cy="30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Resultados y Beneficios</a:t>
            </a:r>
            <a:endParaRPr sz="20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2" name="Google Shape;262;p21" descr="preencoded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8600" y="885960"/>
            <a:ext cx="1706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1"/>
          <p:cNvSpPr/>
          <p:nvPr/>
        </p:nvSpPr>
        <p:spPr>
          <a:xfrm>
            <a:off x="394200" y="868320"/>
            <a:ext cx="235872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Control Defensivo Robusto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4" name="Google Shape;264;p21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8600" y="1314360"/>
            <a:ext cx="113760" cy="11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1"/>
          <p:cNvSpPr/>
          <p:nvPr/>
        </p:nvSpPr>
        <p:spPr>
          <a:xfrm>
            <a:off x="428760" y="1340280"/>
            <a:ext cx="4028400" cy="31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Directorio blindado con imposibilidad de escalada rápida de permisos.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6" name="Google Shape;266;p21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8600" y="1857240"/>
            <a:ext cx="113760" cy="11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1"/>
          <p:cNvSpPr/>
          <p:nvPr/>
        </p:nvSpPr>
        <p:spPr>
          <a:xfrm>
            <a:off x="428760" y="1883160"/>
            <a:ext cx="4028400" cy="31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Eliminación de vectores de persistencia y técnicas de movimiento lateral sin restricciones.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8" name="Google Shape;268;p21" descr="preencoded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8600" y="2414520"/>
            <a:ext cx="1706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/>
          <p:nvPr/>
        </p:nvSpPr>
        <p:spPr>
          <a:xfrm>
            <a:off x="384480" y="2396880"/>
            <a:ext cx="225540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Preparación Institucional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70" name="Google Shape;270;p21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8600" y="2843280"/>
            <a:ext cx="113760" cy="11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1"/>
          <p:cNvSpPr/>
          <p:nvPr/>
        </p:nvSpPr>
        <p:spPr>
          <a:xfrm>
            <a:off x="428760" y="2868840"/>
            <a:ext cx="4028400" cy="31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Ambiente preparado para auditoría externa y cumplimiento con marcos internacionales.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72" name="Google Shape;272;p21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8600" y="3386160"/>
            <a:ext cx="113760" cy="11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/>
          <p:nvPr/>
        </p:nvSpPr>
        <p:spPr>
          <a:xfrm>
            <a:off x="428760" y="3412080"/>
            <a:ext cx="4028400" cy="31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Documentación exhaustiva que excede requisitos normativos, garantizando trazabilidad completa.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74" name="Google Shape;274;p21" descr="preencoded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28600" y="3943440"/>
            <a:ext cx="14940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1"/>
          <p:cNvSpPr/>
          <p:nvPr/>
        </p:nvSpPr>
        <p:spPr>
          <a:xfrm>
            <a:off x="373680" y="3925800"/>
            <a:ext cx="183924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46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Escalabilidad Segura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76" name="Google Shape;276;p21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28600" y="4515350"/>
            <a:ext cx="113760" cy="11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1"/>
          <p:cNvSpPr/>
          <p:nvPr/>
        </p:nvSpPr>
        <p:spPr>
          <a:xfrm>
            <a:off x="428760" y="4504680"/>
            <a:ext cx="4028400" cy="31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Base sólida para crecimiento empresarial con capacidad de incorporar nuevas estaciones de trabajo bajo políticas robustas.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78" name="Google Shape;278;p21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6855" y="5153410"/>
            <a:ext cx="113760" cy="11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/>
          <p:nvPr/>
        </p:nvSpPr>
        <p:spPr>
          <a:xfrm>
            <a:off x="428760" y="5154840"/>
            <a:ext cx="4028400" cy="31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33333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Procedimientos y evidencias replicables para mejora continua y auditorías futuras.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80" name="Google Shape;280;p21" descr="preencoded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119920" y="1814400"/>
            <a:ext cx="3360960" cy="28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2" descr="preencoded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0" y="-40350"/>
            <a:ext cx="9143280" cy="67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/>
          <p:nvPr>
            <p:custDataLst>
              <p:tags r:id="rId2"/>
            </p:custDataLst>
          </p:nvPr>
        </p:nvSpPr>
        <p:spPr>
          <a:xfrm>
            <a:off x="228600" y="957240"/>
            <a:ext cx="4228560" cy="1356480"/>
          </a:xfrm>
          <a:prstGeom prst="rect">
            <a:avLst/>
          </a:prstGeom>
          <a:solidFill>
            <a:srgbClr val="FFFFFF">
              <a:alpha val="14901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89" name="Google Shape;289;p22" descr="preencoded.png"/>
          <p:cNvPicPr preferRelativeResize="0"/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399960" y="1171440"/>
            <a:ext cx="1706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/>
          <p:nvPr>
            <p:custDataLst>
              <p:tags r:id="rId5"/>
            </p:custDataLst>
          </p:nvPr>
        </p:nvSpPr>
        <p:spPr>
          <a:xfrm>
            <a:off x="591480" y="1153800"/>
            <a:ext cx="259524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Transformación de Seguridad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1" name="Google Shape;291;p22"/>
          <p:cNvSpPr/>
          <p:nvPr>
            <p:custDataLst>
              <p:tags r:id="rId6"/>
            </p:custDataLst>
          </p:nvPr>
        </p:nvSpPr>
        <p:spPr>
          <a:xfrm>
            <a:off x="399960" y="1581840"/>
            <a:ext cx="388548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La auditoría transformó una infraestructura críticamente vulnerable en un entorno resiliente y conforme a las mejores prácticas internacionales de ciberseguridad.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2" name="Google Shape;292;p22"/>
          <p:cNvSpPr/>
          <p:nvPr>
            <p:custDataLst>
              <p:tags r:id="rId7"/>
            </p:custDataLst>
          </p:nvPr>
        </p:nvSpPr>
        <p:spPr>
          <a:xfrm>
            <a:off x="4591050" y="962025"/>
            <a:ext cx="4228465" cy="1347470"/>
          </a:xfrm>
          <a:prstGeom prst="rect">
            <a:avLst/>
          </a:prstGeom>
          <a:solidFill>
            <a:srgbClr val="FFFFFF">
              <a:alpha val="14901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93" name="Google Shape;293;p22" descr="preencoded.png"/>
          <p:cNvPicPr preferRelativeResize="0"/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4680000" y="1260000"/>
            <a:ext cx="1706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2"/>
          <p:cNvSpPr/>
          <p:nvPr>
            <p:custDataLst>
              <p:tags r:id="rId10"/>
            </p:custDataLst>
          </p:nvPr>
        </p:nvSpPr>
        <p:spPr>
          <a:xfrm>
            <a:off x="4860000" y="1233720"/>
            <a:ext cx="190620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Modelo de Excelencia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5" name="Google Shape;295;p22"/>
          <p:cNvSpPr/>
          <p:nvPr>
            <p:custDataLst>
              <p:tags r:id="rId11"/>
            </p:custDataLst>
          </p:nvPr>
        </p:nvSpPr>
        <p:spPr>
          <a:xfrm>
            <a:off x="4680000" y="1581840"/>
            <a:ext cx="388548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El proyecto establece un modelo replicable que no solo elimina amenazas inmediatas, sino que habilita el crecimiento seguro de la infraestructura tecnológica.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" name="Google Shape;296;p22"/>
          <p:cNvSpPr/>
          <p:nvPr/>
        </p:nvSpPr>
        <p:spPr>
          <a:xfrm>
            <a:off x="1439365" y="4011750"/>
            <a:ext cx="6659640" cy="1170720"/>
          </a:xfrm>
          <a:prstGeom prst="rect">
            <a:avLst/>
          </a:pr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7" name="Google Shape;297;p22"/>
          <p:cNvSpPr/>
          <p:nvPr/>
        </p:nvSpPr>
        <p:spPr>
          <a:xfrm>
            <a:off x="1452600" y="4014015"/>
            <a:ext cx="27720" cy="1170720"/>
          </a:xfrm>
          <a:prstGeom prst="rect">
            <a:avLst/>
          </a:prstGeom>
          <a:solidFill>
            <a:srgbClr val="D6E4F0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8" name="Google Shape;298;p22"/>
          <p:cNvSpPr/>
          <p:nvPr/>
        </p:nvSpPr>
        <p:spPr>
          <a:xfrm>
            <a:off x="1812600" y="4234310"/>
            <a:ext cx="5891040" cy="8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075" tIns="136075" rIns="136075" bIns="1360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b="0" i="1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"Esta auditoría integral demuestra competencias avanzadas en metodologías de ciberseguridad empresarial, automatización de procesos especializados y alineamiento con estándares internacionales." </a:t>
            </a:r>
            <a:endParaRPr sz="124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9" name="Google Shape;299;p22"/>
          <p:cNvSpPr/>
          <p:nvPr>
            <p:custDataLst>
              <p:tags r:id="rId12"/>
            </p:custDataLst>
          </p:nvPr>
        </p:nvSpPr>
        <p:spPr>
          <a:xfrm>
            <a:off x="2431080" y="2494915"/>
            <a:ext cx="4228560" cy="1356480"/>
          </a:xfrm>
          <a:prstGeom prst="rect">
            <a:avLst/>
          </a:prstGeom>
          <a:solidFill>
            <a:srgbClr val="FFFFFF">
              <a:alpha val="14901"/>
            </a:srgbClr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00" name="Google Shape;300;p22" descr="preencoded.png"/>
          <p:cNvPicPr preferRelativeResize="0"/>
          <p:nvPr>
            <p:custDataLst>
              <p:tags r:id="rId13"/>
            </p:custDataLst>
          </p:nvPr>
        </p:nvPicPr>
        <p:blipFill rotWithShape="1">
          <a:blip r:embed="rId14"/>
          <a:srcRect/>
          <a:stretch>
            <a:fillRect/>
          </a:stretch>
        </p:blipFill>
        <p:spPr>
          <a:xfrm>
            <a:off x="2520000" y="2636755"/>
            <a:ext cx="170640" cy="1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2"/>
          <p:cNvSpPr/>
          <p:nvPr>
            <p:custDataLst>
              <p:tags r:id="rId15"/>
            </p:custDataLst>
          </p:nvPr>
        </p:nvSpPr>
        <p:spPr>
          <a:xfrm>
            <a:off x="2719080" y="2591755"/>
            <a:ext cx="2140920" cy="20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 Beneficios a Largo Plazo </a:t>
            </a:r>
            <a:endParaRPr sz="13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" name="Google Shape;302;p22"/>
          <p:cNvSpPr/>
          <p:nvPr>
            <p:custDataLst>
              <p:tags r:id="rId16"/>
            </p:custDataLst>
          </p:nvPr>
        </p:nvSpPr>
        <p:spPr>
          <a:xfrm>
            <a:off x="2547000" y="2936995"/>
            <a:ext cx="388548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1050" b="0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L</a:t>
            </a:r>
            <a:r>
              <a:rPr lang="en-US" sz="1050" b="0" i="0" u="none" strike="noStrike" cap="none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a intervención respalda la continuidad del negocio, mitiga riesgos productivos identificados y permite la trazabilidad completa de cualquier incidente futuro. </a:t>
            </a:r>
            <a:endParaRPr sz="105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-6985" y="-40640"/>
            <a:ext cx="9142730" cy="614045"/>
          </a:xfrm>
          <a:prstGeom prst="rect">
            <a:avLst/>
          </a:prstGeom>
          <a:solidFill>
            <a:srgbClr val="1E5F8C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179705" y="339090"/>
            <a:ext cx="3920490" cy="30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0" b="1">
                <a:solidFill>
                  <a:srgbClr val="FFFFFF"/>
                </a:solidFill>
                <a:latin typeface="Noto Sans" panose="020B0502040504020204"/>
                <a:ea typeface="Noto Sans" panose="020B0502040504020204"/>
                <a:cs typeface="Noto Sans" panose="020B0502040504020204"/>
                <a:sym typeface="Noto Sans" panose="020B0502040504020204"/>
              </a:rPr>
              <a:t>Conclusiones</a:t>
            </a:r>
            <a:endParaRPr sz="20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17.0185039370079,&quot;left&quot;:18,&quot;top&quot;:68.55,&quot;width&quot;:332.95748031496066}"/>
</p:tagLst>
</file>

<file path=ppt/tags/tag10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11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12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13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14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15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16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17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18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19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2.xml><?xml version="1.0" encoding="utf-8"?>
<p:tagLst xmlns:p="http://schemas.openxmlformats.org/presentationml/2006/main">
  <p:tag name="KSO_WM_DIAGRAM_VIRTUALLY_FRAME" val="{&quot;height&quot;:317.0185039370079,&quot;left&quot;:18,&quot;top&quot;:68.55,&quot;width&quot;:332.95748031496066}"/>
</p:tagLst>
</file>

<file path=ppt/tags/tag20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21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22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23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24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25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26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27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28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29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3.xml><?xml version="1.0" encoding="utf-8"?>
<p:tagLst xmlns:p="http://schemas.openxmlformats.org/presentationml/2006/main">
  <p:tag name="KSO_WM_DIAGRAM_VIRTUALLY_FRAME" val="{&quot;height&quot;:317.0185039370079,&quot;left&quot;:18,&quot;top&quot;:68.55,&quot;width&quot;:332.95748031496066}"/>
</p:tagLst>
</file>

<file path=ppt/tags/tag30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31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32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33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34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35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36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37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38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39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4.xml><?xml version="1.0" encoding="utf-8"?>
<p:tagLst xmlns:p="http://schemas.openxmlformats.org/presentationml/2006/main">
  <p:tag name="KSO_WM_DIAGRAM_VIRTUALLY_FRAME" val="{&quot;height&quot;:317.0185039370079,&quot;left&quot;:18,&quot;top&quot;:68.55,&quot;width&quot;:332.95748031496066}"/>
</p:tagLst>
</file>

<file path=ppt/tags/tag40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41.xml><?xml version="1.0" encoding="utf-8"?>
<p:tagLst xmlns:p="http://schemas.openxmlformats.org/presentationml/2006/main">
  <p:tag name="KSO_WM_DIAGRAM_VIRTUALLY_FRAME" val="{&quot;height&quot;:222.6897637795276,&quot;left&quot;:18,&quot;top&quot;:101.25354330708662,&quot;width&quot;:332.95748031496066}"/>
</p:tagLst>
</file>

<file path=ppt/tags/tag42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43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44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45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46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47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48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49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5.xml><?xml version="1.0" encoding="utf-8"?>
<p:tagLst xmlns:p="http://schemas.openxmlformats.org/presentationml/2006/main">
  <p:tag name="KSO_WM_DIAGRAM_VIRTUALLY_FRAME" val="{&quot;height&quot;:317.0185039370079,&quot;left&quot;:18,&quot;top&quot;:68.55,&quot;width&quot;:332.95748031496066}"/>
</p:tagLst>
</file>

<file path=ppt/tags/tag50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51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52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53.xml><?xml version="1.0" encoding="utf-8"?>
<p:tagLst xmlns:p="http://schemas.openxmlformats.org/presentationml/2006/main">
  <p:tag name="KSO_WM_DIAGRAM_VIRTUALLY_FRAME" val="{&quot;height&quot;:236.34527559055118,&quot;left&quot;:18,&quot;top&quot;:71.76417322834645,&quot;width&quot;:676.4598425196851}"/>
</p:tagLst>
</file>

<file path=ppt/tags/tag6.xml><?xml version="1.0" encoding="utf-8"?>
<p:tagLst xmlns:p="http://schemas.openxmlformats.org/presentationml/2006/main">
  <p:tag name="KSO_WM_DIAGRAM_VIRTUALLY_FRAME" val="{&quot;height&quot;:317.0185039370079,&quot;left&quot;:18,&quot;top&quot;:68.55,&quot;width&quot;:332.95748031496066}"/>
</p:tagLst>
</file>

<file path=ppt/tags/tag7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8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ags/tag9.xml><?xml version="1.0" encoding="utf-8"?>
<p:tagLst xmlns:p="http://schemas.openxmlformats.org/presentationml/2006/main">
  <p:tag name="KSO_WM_DIAGRAM_VIRTUALLY_FRAME" val="{&quot;height&quot;:416.1826771653543,&quot;left&quot;:18,&quot;top&quot;:66.38740157480315,&quot;width&quot;:389.95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5167</Words>
  <Application>WPS Presentation</Application>
  <PresentationFormat/>
  <Paragraphs>184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Arial</vt:lpstr>
      <vt:lpstr>Times New Roman</vt:lpstr>
      <vt:lpstr>Noto Sans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Ilana Aminoff</cp:lastModifiedBy>
  <cp:revision>3</cp:revision>
  <dcterms:created xsi:type="dcterms:W3CDTF">2025-10-14T18:10:00Z</dcterms:created>
  <dcterms:modified xsi:type="dcterms:W3CDTF">2025-10-14T18:24:17Z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3790CFD1CA4840A3AC9238BB46859C78_12</vt:lpwstr>
  </property>
  <property fmtid="{D5CDD505-2E9C-101B-9397-08002B2CF9AE}" pid="3" name="KSOProductBuildVer">
    <vt:lpwstr>3082-12.2.0.22556</vt:lpwstr>
  </property>
</Properties>
</file>